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46E3C9-ECAE-A214-20D8-83EC246A2B15}" v="148" dt="2026-07-29T09:07:26.015"/>
    <p1510:client id="{6901DA95-036C-8139-D472-D8BD0A190597}" v="33" dt="2026-07-29T09:37:42.8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- Visual auf dieser Folie wurde mit Microsoft Copilot generiert.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- Visual auf dieser Folie wurde mit Microsoft Copilot generiert.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- Visual auf dieser Folie wurde mit Microsoft Copilot generiert.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- Visual auf dieser Folie wurde mit Microsoft Copilot generiert.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- Visual auf dieser Folie wurde mit Microsoft Copilot generiert.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- Visual auf dieser Folie wurde mit Microsoft Copilot generiert.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- Visual auf dieser Folie wurde mit Microsoft Copilot generiert.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Inhalte basieren auf der im Gespräch entwickelten 30-Minuten-Übungseinheit und dem LinkedIn-Artikelentwurf.
- Designorientierung: Website &lt;External&gt;Home | Andrea Kutschan&lt;/External&gt; mit Schwerpunkt „Microsoft 365, Excel und KI verständlich trainieren – praxisnah für Unternehmen, Teams und Bildungsanbieter*innen“; abgerufen über Websuche. Quellen-ID: turn11search1.
- Designreferenz: internes Template &lt;File&gt;Vorlage.pptx&lt;/File&gt; mit weißer Fläche, gelbem Kreis und minimalistischer Linie. Quellen-ID: turn11search25.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TSCHA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6327648"/>
            <a:ext cx="10881360" cy="0"/>
          </a:xfrm>
          <a:prstGeom prst="line">
            <a:avLst/>
          </a:prstGeom>
          <a:noFill/>
          <a:ln w="9525">
            <a:solidFill>
              <a:srgbClr val="11182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146304"/>
            <a:ext cx="960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A.Kutschan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85800" y="6382512"/>
            <a:ext cx="5852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Andrea Kutschan | Microsoft 365, Excel &amp; KI</a:t>
            </a:r>
            <a:endParaRPr lang="en-US" sz="7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kutschan.co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4D277">
              <a:alpha val="8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4D277">
              <a:alpha val="82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920240" y="914400"/>
            <a:ext cx="2971800" cy="2971800"/>
          </a:xfrm>
          <a:prstGeom prst="ellipse">
            <a:avLst/>
          </a:prstGeom>
          <a:solidFill>
            <a:srgbClr val="F4D277">
              <a:alpha val="96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969264"/>
            <a:ext cx="630936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300" b="1" dirty="0">
                <a:solidFill>
                  <a:srgbClr val="111827"/>
                </a:solidFill>
              </a:rPr>
              <a:t>Echt oder</a:t>
            </a:r>
            <a:endParaRPr lang="en-US" sz="4300" dirty="0"/>
          </a:p>
          <a:p>
            <a:pPr marL="0" indent="0">
              <a:buNone/>
            </a:pPr>
            <a:r>
              <a:rPr lang="en-US" sz="4300" b="1" dirty="0">
                <a:solidFill>
                  <a:srgbClr val="111827"/>
                </a:solidFill>
              </a:rPr>
              <a:t>manipuliert?</a:t>
            </a:r>
            <a:endParaRPr lang="en-US" sz="4300" dirty="0"/>
          </a:p>
        </p:txBody>
      </p:sp>
      <p:sp>
        <p:nvSpPr>
          <p:cNvPr id="7" name="Shape 5"/>
          <p:cNvSpPr/>
          <p:nvPr/>
        </p:nvSpPr>
        <p:spPr>
          <a:xfrm>
            <a:off x="841248" y="2999232"/>
            <a:ext cx="338328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3246120"/>
            <a:ext cx="5623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74151"/>
                </a:solidFill>
              </a:rPr>
              <a:t>Deepfakes, Phishing &amp; Fake News erkennen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41248" y="3657600"/>
            <a:ext cx="5897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74151"/>
                </a:solidFill>
              </a:rPr>
              <a:t>30-Minuten-Übungseinheit für Schulungen &amp; Workshops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629400" y="749808"/>
            <a:ext cx="4828032" cy="4526280"/>
          </a:xfrm>
          <a:prstGeom prst="roundRect">
            <a:avLst>
              <a:gd name="adj" fmla="val 4040"/>
            </a:avLst>
          </a:prstGeom>
          <a:solidFill>
            <a:srgbClr val="FFFFFF"/>
          </a:solidFill>
          <a:ln w="8890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</p:sp>
      <p:pic>
        <p:nvPicPr>
          <p:cNvPr id="11" name="Image 0" descr="/mnt/data/0134525304.png"/>
          <p:cNvPicPr>
            <a:picLocks noChangeAspect="1"/>
          </p:cNvPicPr>
          <p:nvPr/>
        </p:nvPicPr>
        <p:blipFill>
          <a:blip r:embed="rId3"/>
          <a:srcRect l="14380" r="14380"/>
          <a:stretch/>
        </p:blipFill>
        <p:spPr>
          <a:xfrm>
            <a:off x="6693408" y="813816"/>
            <a:ext cx="4700016" cy="4398264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841248" y="4709160"/>
            <a:ext cx="5440680" cy="1051560"/>
          </a:xfrm>
          <a:prstGeom prst="roundRect">
            <a:avLst>
              <a:gd name="adj" fmla="val 1739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133856" y="4965192"/>
            <a:ext cx="4855464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Die größte Gefahr von KI?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Nicht die KI. Sondern unser Vertrauen.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4D277">
              <a:alpha val="7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525780"/>
            <a:ext cx="1353312" cy="310896"/>
          </a:xfrm>
          <a:prstGeom prst="roundRect">
            <a:avLst>
              <a:gd name="adj" fmla="val 2647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580644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ÜBUNG 2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77240" y="749808"/>
            <a:ext cx="77358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Szenario: Das Deepfake-Video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157276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374151"/>
                </a:solidFill>
              </a:rPr>
              <a:t>Aufgabe: Entscheiden Sie: echt, verdächtig oder wahrscheinlich manipuliert.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04672" y="2066544"/>
            <a:ext cx="288036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1248" y="1508760"/>
            <a:ext cx="5376672" cy="4251960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 w="8890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</p:sp>
      <p:pic>
        <p:nvPicPr>
          <p:cNvPr id="11" name="Image 0" descr="/mnt/data/22c4a1b8f7.png"/>
          <p:cNvPicPr>
            <a:picLocks noChangeAspect="1"/>
          </p:cNvPicPr>
          <p:nvPr/>
        </p:nvPicPr>
        <p:blipFill>
          <a:blip r:embed="rId3"/>
          <a:srcRect l="7576" r="7576"/>
          <a:stretch/>
        </p:blipFill>
        <p:spPr>
          <a:xfrm>
            <a:off x="905256" y="1572768"/>
            <a:ext cx="5248656" cy="4123944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6556248" y="1828800"/>
            <a:ext cx="4526280" cy="3520440"/>
          </a:xfrm>
          <a:prstGeom prst="roundRect">
            <a:avLst>
              <a:gd name="adj" fmla="val 4675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720840" y="1993392"/>
            <a:ext cx="164592" cy="3191256"/>
          </a:xfrm>
          <a:prstGeom prst="roundRect">
            <a:avLst>
              <a:gd name="adj" fmla="val 44444"/>
            </a:avLst>
          </a:prstGeom>
          <a:solidFill>
            <a:srgbClr val="F4D277"/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995160" y="2057400"/>
            <a:ext cx="3904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11827"/>
                </a:solidFill>
              </a:rPr>
              <a:t>Hinweise sammeln</a:t>
            </a: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6995160" y="2514600"/>
            <a:ext cx="3904488" cy="2624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374151"/>
                </a:solidFill>
              </a:rPr>
              <a:t>• Stimme klingt gleichförmig.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374151"/>
                </a:solidFill>
              </a:rPr>
              <a:t>• Lippenbewegungen passen nicht genau.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374151"/>
                </a:solidFill>
              </a:rPr>
              <a:t>• Aufforderung ist ungewöhnlich.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374151"/>
                </a:solidFill>
              </a:rPr>
              <a:t>• Keine offizielle zweite Quelle.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4D277">
              <a:alpha val="8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4D277">
              <a:alpha val="82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525780"/>
            <a:ext cx="1353312" cy="310896"/>
          </a:xfrm>
          <a:prstGeom prst="roundRect">
            <a:avLst>
              <a:gd name="adj" fmla="val 2647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580644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ÜBUNG 3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77240" y="749808"/>
            <a:ext cx="77358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Szenario: Social Media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157276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374151"/>
                </a:solidFill>
              </a:rPr>
              <a:t>Aufgabe: Stoppen, prüfen, begründen.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04672" y="2066544"/>
            <a:ext cx="288036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1248" y="1508760"/>
            <a:ext cx="5376672" cy="4251960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 w="8890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</p:sp>
      <p:pic>
        <p:nvPicPr>
          <p:cNvPr id="11" name="Image 0" descr="/mnt/data/d8b109909e.png"/>
          <p:cNvPicPr>
            <a:picLocks noChangeAspect="1"/>
          </p:cNvPicPr>
          <p:nvPr/>
        </p:nvPicPr>
        <p:blipFill>
          <a:blip r:embed="rId3"/>
          <a:srcRect l="7576" r="7576"/>
          <a:stretch/>
        </p:blipFill>
        <p:spPr>
          <a:xfrm>
            <a:off x="905256" y="1572768"/>
            <a:ext cx="5248656" cy="4123944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6556248" y="1810512"/>
            <a:ext cx="4526280" cy="356616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720840" y="1975104"/>
            <a:ext cx="164592" cy="3236976"/>
          </a:xfrm>
          <a:prstGeom prst="roundRect">
            <a:avLst>
              <a:gd name="adj" fmla="val 44444"/>
            </a:avLst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995160" y="2039112"/>
            <a:ext cx="3904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11827"/>
                </a:solidFill>
              </a:rPr>
              <a:t>Diskussion</a:t>
            </a: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6995160" y="2496312"/>
            <a:ext cx="3904488" cy="2670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374151"/>
                </a:solidFill>
              </a:rPr>
              <a:t>• </a:t>
            </a:r>
            <a:r>
              <a:rPr lang="en-US" sz="1600" dirty="0" err="1">
                <a:solidFill>
                  <a:srgbClr val="374151"/>
                </a:solidFill>
              </a:rPr>
              <a:t>Welche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Formulierungen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erzeugen</a:t>
            </a:r>
            <a:r>
              <a:rPr lang="en-US" sz="1600" dirty="0">
                <a:solidFill>
                  <a:srgbClr val="374151"/>
                </a:solidFill>
              </a:rPr>
              <a:t> Druck?</a:t>
            </a:r>
            <a:endParaRPr lang="en-US" sz="1600"/>
          </a:p>
          <a:p>
            <a:pPr marL="0" indent="0">
              <a:buNone/>
            </a:pPr>
            <a:r>
              <a:rPr lang="en-US" sz="1600" dirty="0">
                <a:solidFill>
                  <a:srgbClr val="374151"/>
                </a:solidFill>
              </a:rPr>
              <a:t>• </a:t>
            </a:r>
            <a:r>
              <a:rPr lang="en-US" sz="1600" dirty="0" err="1">
                <a:solidFill>
                  <a:srgbClr val="374151"/>
                </a:solidFill>
              </a:rPr>
              <a:t>Welche</a:t>
            </a:r>
            <a:r>
              <a:rPr lang="en-US" sz="1600" dirty="0">
                <a:solidFill>
                  <a:srgbClr val="374151"/>
                </a:solidFill>
              </a:rPr>
              <a:t> Quelle </a:t>
            </a:r>
            <a:r>
              <a:rPr lang="en-US" sz="1600" dirty="0" err="1">
                <a:solidFill>
                  <a:srgbClr val="374151"/>
                </a:solidFill>
              </a:rPr>
              <a:t>wird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genannt</a:t>
            </a:r>
            <a:r>
              <a:rPr lang="en-US" sz="1600" dirty="0">
                <a:solidFill>
                  <a:srgbClr val="374151"/>
                </a:solidFill>
              </a:rPr>
              <a:t>?</a:t>
            </a:r>
            <a:endParaRPr lang="en-US" sz="1600"/>
          </a:p>
          <a:p>
            <a:pPr marL="0" indent="0">
              <a:buNone/>
            </a:pPr>
            <a:r>
              <a:rPr lang="en-US" sz="1600" dirty="0">
                <a:solidFill>
                  <a:srgbClr val="374151"/>
                </a:solidFill>
              </a:rPr>
              <a:t>• </a:t>
            </a:r>
            <a:r>
              <a:rPr lang="en-US" sz="1600" dirty="0" err="1">
                <a:solidFill>
                  <a:srgbClr val="374151"/>
                </a:solidFill>
              </a:rPr>
              <a:t>Warum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könnte</a:t>
            </a:r>
            <a:r>
              <a:rPr lang="en-US" sz="1600" dirty="0">
                <a:solidFill>
                  <a:srgbClr val="374151"/>
                </a:solidFill>
              </a:rPr>
              <a:t> die </a:t>
            </a:r>
            <a:r>
              <a:rPr lang="en-US" sz="1600" dirty="0" err="1">
                <a:solidFill>
                  <a:srgbClr val="374151"/>
                </a:solidFill>
              </a:rPr>
              <a:t>Nachricht</a:t>
            </a:r>
            <a:r>
              <a:rPr lang="en-US" sz="1600" dirty="0">
                <a:solidFill>
                  <a:srgbClr val="374151"/>
                </a:solidFill>
              </a:rPr>
              <a:t> viral </a:t>
            </a:r>
            <a:r>
              <a:rPr lang="en-US" sz="1600" dirty="0" err="1">
                <a:solidFill>
                  <a:srgbClr val="374151"/>
                </a:solidFill>
              </a:rPr>
              <a:t>werden</a:t>
            </a:r>
            <a:r>
              <a:rPr lang="en-US" sz="1600" dirty="0">
                <a:solidFill>
                  <a:srgbClr val="374151"/>
                </a:solidFill>
              </a:rPr>
              <a:t>?</a:t>
            </a:r>
            <a:endParaRPr lang="en-US" sz="1600"/>
          </a:p>
          <a:p>
            <a:pPr marL="0" indent="0">
              <a:buNone/>
            </a:pPr>
            <a:r>
              <a:rPr lang="en-US" sz="1600" dirty="0">
                <a:solidFill>
                  <a:srgbClr val="374151"/>
                </a:solidFill>
              </a:rPr>
              <a:t>• Was </a:t>
            </a:r>
            <a:r>
              <a:rPr lang="en-US" sz="1600" dirty="0" err="1">
                <a:solidFill>
                  <a:srgbClr val="374151"/>
                </a:solidFill>
              </a:rPr>
              <a:t>wäre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eine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verantwortliche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Reaktion</a:t>
            </a:r>
            <a:r>
              <a:rPr lang="en-US" sz="1600" dirty="0">
                <a:solidFill>
                  <a:srgbClr val="374151"/>
                </a:solidFill>
              </a:rPr>
              <a:t>?</a:t>
            </a:r>
            <a:endParaRPr lang="en-US" sz="160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4D277">
              <a:alpha val="7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525780"/>
            <a:ext cx="1353312" cy="310896"/>
          </a:xfrm>
          <a:prstGeom prst="roundRect">
            <a:avLst>
              <a:gd name="adj" fmla="val 2647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580644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ALLTAG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77240" y="749808"/>
            <a:ext cx="77358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Tipps für den Arbeitsalltag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157276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374151"/>
                </a:solidFill>
              </a:rPr>
              <a:t>Kleine Routinen – große Wirkung.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804672" y="2066544"/>
            <a:ext cx="288036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1248" y="1847088"/>
            <a:ext cx="3273552" cy="3429000"/>
          </a:xfrm>
          <a:prstGeom prst="roundRect">
            <a:avLst>
              <a:gd name="adj" fmla="val 5028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005840" y="2011680"/>
            <a:ext cx="164592" cy="3099816"/>
          </a:xfrm>
          <a:prstGeom prst="roundRect">
            <a:avLst>
              <a:gd name="adj" fmla="val 44444"/>
            </a:avLst>
          </a:prstGeom>
          <a:solidFill>
            <a:srgbClr val="F4D277"/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80160" y="2075688"/>
            <a:ext cx="2651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11827"/>
                </a:solidFill>
              </a:rPr>
              <a:t>Outlook &amp; Teams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280160" y="2532888"/>
            <a:ext cx="2651760" cy="2532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374151"/>
                </a:solidFill>
              </a:rPr>
              <a:t>Absenderadresse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prüfen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Anhänge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nur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öffnen</a:t>
            </a:r>
            <a:r>
              <a:rPr lang="en-US" sz="1600" dirty="0">
                <a:solidFill>
                  <a:srgbClr val="374151"/>
                </a:solidFill>
              </a:rPr>
              <a:t>, </a:t>
            </a:r>
            <a:r>
              <a:rPr lang="en-US" sz="1600" dirty="0" err="1">
                <a:solidFill>
                  <a:srgbClr val="374151"/>
                </a:solidFill>
              </a:rPr>
              <a:t>wenn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erwartet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Bei </a:t>
            </a:r>
            <a:r>
              <a:rPr lang="en-US" sz="1600" dirty="0" err="1">
                <a:solidFill>
                  <a:srgbClr val="374151"/>
                </a:solidFill>
              </a:rPr>
              <a:t>ungewöhnlichen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Anfragen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direkt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rückfragen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Verdächtige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Nachrichten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melden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434840" y="1847088"/>
            <a:ext cx="3273552" cy="3429000"/>
          </a:xfrm>
          <a:prstGeom prst="roundRect">
            <a:avLst>
              <a:gd name="adj" fmla="val 5028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99432" y="2011680"/>
            <a:ext cx="164592" cy="3099816"/>
          </a:xfrm>
          <a:prstGeom prst="roundRect">
            <a:avLst>
              <a:gd name="adj" fmla="val 44444"/>
            </a:avLst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73752" y="2075688"/>
            <a:ext cx="2651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11827"/>
                </a:solidFill>
              </a:rPr>
              <a:t>Webseiten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873752" y="2532888"/>
            <a:ext cx="2651760" cy="2532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Adresse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selbst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eintippen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Domain </a:t>
            </a:r>
            <a:r>
              <a:rPr lang="en-US" sz="1600" dirty="0" err="1">
                <a:solidFill>
                  <a:srgbClr val="374151"/>
                </a:solidFill>
              </a:rPr>
              <a:t>langsam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lesen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Login-Seiten nicht </a:t>
            </a:r>
            <a:r>
              <a:rPr lang="en-US" sz="1600" dirty="0" err="1">
                <a:solidFill>
                  <a:srgbClr val="374151"/>
                </a:solidFill>
              </a:rPr>
              <a:t>aus</a:t>
            </a:r>
            <a:r>
              <a:rPr lang="en-US" sz="1600" dirty="0">
                <a:solidFill>
                  <a:srgbClr val="374151"/>
                </a:solidFill>
              </a:rPr>
              <a:t> Mails </a:t>
            </a:r>
            <a:r>
              <a:rPr lang="en-US" sz="1600" dirty="0" err="1">
                <a:solidFill>
                  <a:srgbClr val="374151"/>
                </a:solidFill>
              </a:rPr>
              <a:t>öffnen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Passwortmanager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als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Prüfhilfe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nutzen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028432" y="1847088"/>
            <a:ext cx="3273552" cy="3429000"/>
          </a:xfrm>
          <a:prstGeom prst="roundRect">
            <a:avLst>
              <a:gd name="adj" fmla="val 5028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193024" y="2011680"/>
            <a:ext cx="164592" cy="3099816"/>
          </a:xfrm>
          <a:prstGeom prst="roundRect">
            <a:avLst>
              <a:gd name="adj" fmla="val 44444"/>
            </a:avLst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67344" y="2075688"/>
            <a:ext cx="2651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11827"/>
                </a:solidFill>
              </a:rPr>
              <a:t>KI-Ergebnisse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467344" y="2532888"/>
            <a:ext cx="2651760" cy="2532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Fakten</a:t>
            </a:r>
            <a:r>
              <a:rPr lang="en-US" sz="1600" dirty="0">
                <a:solidFill>
                  <a:srgbClr val="374151"/>
                </a:solidFill>
              </a:rPr>
              <a:t>, Zahlen und </a:t>
            </a:r>
            <a:r>
              <a:rPr lang="en-US" sz="1600" dirty="0" err="1">
                <a:solidFill>
                  <a:srgbClr val="374151"/>
                </a:solidFill>
              </a:rPr>
              <a:t>Quellen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prüfen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Keine </a:t>
            </a:r>
            <a:r>
              <a:rPr lang="en-US" sz="1600" dirty="0" err="1">
                <a:solidFill>
                  <a:srgbClr val="374151"/>
                </a:solidFill>
              </a:rPr>
              <a:t>vertraulichen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Daten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eingeben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Ergebnisse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als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Entwurf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betrachten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Im</a:t>
            </a:r>
            <a:r>
              <a:rPr lang="en-US" sz="1600" dirty="0">
                <a:solidFill>
                  <a:srgbClr val="374151"/>
                </a:solidFill>
              </a:rPr>
              <a:t> Zweifel </a:t>
            </a:r>
            <a:r>
              <a:rPr lang="en-US" sz="1600" dirty="0" err="1">
                <a:solidFill>
                  <a:srgbClr val="374151"/>
                </a:solidFill>
              </a:rPr>
              <a:t>fachlich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gegenprüfen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4D277">
              <a:alpha val="8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4D277">
              <a:alpha val="82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525780"/>
            <a:ext cx="1353312" cy="310896"/>
          </a:xfrm>
          <a:prstGeom prst="roundRect">
            <a:avLst>
              <a:gd name="adj" fmla="val 2647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580644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REFLEXION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77240" y="749808"/>
            <a:ext cx="77358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Die besten Reflexionsfragen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94375" y="1572768"/>
            <a:ext cx="7808440" cy="2673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374151"/>
                </a:solidFill>
              </a:rPr>
              <a:t>Damit aus Wissen Verhalten wird.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804672" y="2066544"/>
            <a:ext cx="288036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1248" y="1828800"/>
            <a:ext cx="4983480" cy="3520440"/>
          </a:xfrm>
          <a:prstGeom prst="roundRect">
            <a:avLst>
              <a:gd name="adj" fmla="val 4675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005840" y="1993392"/>
            <a:ext cx="164592" cy="3191256"/>
          </a:xfrm>
          <a:prstGeom prst="roundRect">
            <a:avLst>
              <a:gd name="adj" fmla="val 44444"/>
            </a:avLst>
          </a:prstGeom>
          <a:solidFill>
            <a:srgbClr val="F4D277"/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280160" y="2514600"/>
            <a:ext cx="4361688" cy="2624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endParaRPr lang="en-US" dirty="0">
              <a:solidFill>
                <a:srgbClr val="37415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374151"/>
                </a:solidFill>
              </a:rPr>
              <a:t>Welches </a:t>
            </a:r>
            <a:r>
              <a:rPr lang="en-US" dirty="0" err="1">
                <a:solidFill>
                  <a:srgbClr val="374151"/>
                </a:solidFill>
              </a:rPr>
              <a:t>Szenario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wirkte</a:t>
            </a:r>
            <a:r>
              <a:rPr lang="en-US" dirty="0">
                <a:solidFill>
                  <a:srgbClr val="374151"/>
                </a:solidFill>
              </a:rPr>
              <a:t> am </a:t>
            </a:r>
            <a:r>
              <a:rPr lang="en-US" dirty="0" err="1">
                <a:solidFill>
                  <a:srgbClr val="374151"/>
                </a:solidFill>
              </a:rPr>
              <a:t>glaubwürdigsten</a:t>
            </a:r>
            <a:r>
              <a:rPr lang="en-US" dirty="0">
                <a:solidFill>
                  <a:srgbClr val="374151"/>
                </a:solidFill>
              </a:rPr>
              <a:t>?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err="1">
                <a:solidFill>
                  <a:srgbClr val="374151"/>
                </a:solidFill>
              </a:rPr>
              <a:t>Welche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Warnsignale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habe</a:t>
            </a:r>
            <a:r>
              <a:rPr lang="en-US" dirty="0">
                <a:solidFill>
                  <a:srgbClr val="374151"/>
                </a:solidFill>
              </a:rPr>
              <a:t> ich </a:t>
            </a:r>
            <a:r>
              <a:rPr lang="en-US" dirty="0" err="1">
                <a:solidFill>
                  <a:srgbClr val="374151"/>
                </a:solidFill>
              </a:rPr>
              <a:t>zuerst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erkannt</a:t>
            </a:r>
            <a:r>
              <a:rPr lang="en-US" dirty="0">
                <a:solidFill>
                  <a:srgbClr val="374151"/>
                </a:solidFill>
              </a:rPr>
              <a:t>?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374151"/>
                </a:solidFill>
              </a:rPr>
              <a:t> Bei </a:t>
            </a:r>
            <a:r>
              <a:rPr lang="en-US" dirty="0" err="1">
                <a:solidFill>
                  <a:srgbClr val="374151"/>
                </a:solidFill>
              </a:rPr>
              <a:t>welchem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Beispiel</a:t>
            </a:r>
            <a:r>
              <a:rPr lang="en-US" dirty="0">
                <a:solidFill>
                  <a:srgbClr val="374151"/>
                </a:solidFill>
              </a:rPr>
              <a:t> war ich </a:t>
            </a:r>
            <a:r>
              <a:rPr lang="en-US" dirty="0" err="1">
                <a:solidFill>
                  <a:srgbClr val="374151"/>
                </a:solidFill>
              </a:rPr>
              <a:t>unsicher</a:t>
            </a:r>
            <a:r>
              <a:rPr lang="en-US" dirty="0">
                <a:solidFill>
                  <a:srgbClr val="374151"/>
                </a:solidFill>
              </a:rPr>
              <a:t>?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151"/>
                </a:solidFill>
              </a:rPr>
              <a:t> Was </a:t>
            </a:r>
            <a:r>
              <a:rPr lang="en-US" dirty="0" err="1">
                <a:solidFill>
                  <a:srgbClr val="374151"/>
                </a:solidFill>
              </a:rPr>
              <a:t>würde</a:t>
            </a:r>
            <a:r>
              <a:rPr lang="en-US" dirty="0">
                <a:solidFill>
                  <a:srgbClr val="374151"/>
                </a:solidFill>
              </a:rPr>
              <a:t> in </a:t>
            </a:r>
            <a:r>
              <a:rPr lang="en-US" dirty="0" err="1">
                <a:solidFill>
                  <a:srgbClr val="374151"/>
                </a:solidFill>
              </a:rPr>
              <a:t>meinem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Arbeitsbereich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passieren</a:t>
            </a:r>
            <a:r>
              <a:rPr lang="en-US" dirty="0">
                <a:solidFill>
                  <a:srgbClr val="374151"/>
                </a:solidFill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6400800" y="2240280"/>
            <a:ext cx="4526280" cy="2240280"/>
          </a:xfrm>
          <a:prstGeom prst="roundRect">
            <a:avLst>
              <a:gd name="adj" fmla="val 8163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93408" y="2496312"/>
            <a:ext cx="3941064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Was werden Sie morgen anders machen als heute?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4D277">
              <a:alpha val="7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525780"/>
            <a:ext cx="1353312" cy="310896"/>
          </a:xfrm>
          <a:prstGeom prst="roundRect">
            <a:avLst>
              <a:gd name="adj" fmla="val 2647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580644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ABSCHLUSS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77240" y="749808"/>
            <a:ext cx="77358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Die stärkste Sicherheitslösung bleibt menschlich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157276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374151"/>
                </a:solidFill>
              </a:rPr>
              <a:t>Kritisches Denken, klare Routinen und ein guter zweiter Kanal.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04672" y="2066544"/>
            <a:ext cx="288036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1248" y="1353312"/>
            <a:ext cx="5394960" cy="4526280"/>
          </a:xfrm>
          <a:prstGeom prst="roundRect">
            <a:avLst>
              <a:gd name="adj" fmla="val 4040"/>
            </a:avLst>
          </a:prstGeom>
          <a:solidFill>
            <a:srgbClr val="FFFFFF"/>
          </a:solidFill>
          <a:ln w="8890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</p:sp>
      <p:pic>
        <p:nvPicPr>
          <p:cNvPr id="11" name="Image 0" descr="/mnt/data/0134525304.png"/>
          <p:cNvPicPr>
            <a:picLocks noChangeAspect="1"/>
          </p:cNvPicPr>
          <p:nvPr/>
        </p:nvPicPr>
        <p:blipFill>
          <a:blip r:embed="rId3"/>
          <a:srcRect l="10083" r="10083"/>
          <a:stretch/>
        </p:blipFill>
        <p:spPr>
          <a:xfrm>
            <a:off x="905256" y="1417320"/>
            <a:ext cx="5266944" cy="4398264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6556248" y="1536192"/>
            <a:ext cx="4526280" cy="4160520"/>
          </a:xfrm>
          <a:prstGeom prst="roundRect">
            <a:avLst>
              <a:gd name="adj" fmla="val 3956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720840" y="1700784"/>
            <a:ext cx="164592" cy="3831336"/>
          </a:xfrm>
          <a:prstGeom prst="roundRect">
            <a:avLst>
              <a:gd name="adj" fmla="val 44444"/>
            </a:avLst>
          </a:prstGeom>
          <a:solidFill>
            <a:srgbClr val="F4D277"/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995160" y="1764792"/>
            <a:ext cx="3904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11827"/>
                </a:solidFill>
              </a:rPr>
              <a:t>Merksätze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6995160" y="2221992"/>
            <a:ext cx="3904488" cy="32644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374151"/>
                </a:solidFill>
              </a:rPr>
              <a:t> Nicht </a:t>
            </a:r>
            <a:r>
              <a:rPr lang="en-US" dirty="0" err="1">
                <a:solidFill>
                  <a:srgbClr val="374151"/>
                </a:solidFill>
              </a:rPr>
              <a:t>alles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glauben</a:t>
            </a:r>
            <a:r>
              <a:rPr lang="en-US" dirty="0">
                <a:solidFill>
                  <a:srgbClr val="374151"/>
                </a:solidFill>
              </a:rPr>
              <a:t>.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374151"/>
                </a:solidFill>
              </a:rPr>
              <a:t> Nicht </a:t>
            </a:r>
            <a:r>
              <a:rPr lang="en-US" dirty="0" err="1">
                <a:solidFill>
                  <a:srgbClr val="374151"/>
                </a:solidFill>
              </a:rPr>
              <a:t>alles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anklicken</a:t>
            </a:r>
            <a:r>
              <a:rPr lang="en-US" dirty="0">
                <a:solidFill>
                  <a:srgbClr val="374151"/>
                </a:solidFill>
              </a:rPr>
              <a:t>.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374151"/>
                </a:solidFill>
              </a:rPr>
              <a:t> Nicht </a:t>
            </a:r>
            <a:r>
              <a:rPr lang="en-US" dirty="0" err="1">
                <a:solidFill>
                  <a:srgbClr val="374151"/>
                </a:solidFill>
              </a:rPr>
              <a:t>alles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weiterleiten</a:t>
            </a:r>
            <a:r>
              <a:rPr lang="en-US" dirty="0">
                <a:solidFill>
                  <a:srgbClr val="374151"/>
                </a:solidFill>
              </a:rPr>
              <a:t>.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374151"/>
                </a:solidFill>
              </a:rPr>
              <a:t> Erst </a:t>
            </a:r>
            <a:r>
              <a:rPr lang="en-US" dirty="0" err="1">
                <a:solidFill>
                  <a:srgbClr val="374151"/>
                </a:solidFill>
              </a:rPr>
              <a:t>prüfen</a:t>
            </a:r>
            <a:r>
              <a:rPr lang="en-US" dirty="0">
                <a:solidFill>
                  <a:srgbClr val="374151"/>
                </a:solidFill>
              </a:rPr>
              <a:t>. Dann </a:t>
            </a:r>
            <a:r>
              <a:rPr lang="en-US" dirty="0" err="1">
                <a:solidFill>
                  <a:srgbClr val="374151"/>
                </a:solidFill>
              </a:rPr>
              <a:t>klicken</a:t>
            </a:r>
            <a:r>
              <a:rPr lang="en-US" dirty="0">
                <a:solidFill>
                  <a:srgbClr val="374151"/>
                </a:solidFill>
              </a:rPr>
              <a:t>.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Im</a:t>
            </a:r>
            <a:r>
              <a:rPr lang="en-US" dirty="0">
                <a:solidFill>
                  <a:srgbClr val="374151"/>
                </a:solidFill>
              </a:rPr>
              <a:t> Zweifel: </a:t>
            </a:r>
            <a:r>
              <a:rPr lang="en-US" dirty="0" err="1">
                <a:solidFill>
                  <a:srgbClr val="374151"/>
                </a:solidFill>
              </a:rPr>
              <a:t>nachfragen</a:t>
            </a:r>
            <a:r>
              <a:rPr lang="en-US" dirty="0">
                <a:solidFill>
                  <a:srgbClr val="374151"/>
                </a:solidFill>
              </a:rPr>
              <a:t>.</a:t>
            </a: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4D277">
              <a:alpha val="8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432355" y="1234440"/>
            <a:ext cx="9494725" cy="4114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756554" y="1352694"/>
            <a:ext cx="164592" cy="3785616"/>
          </a:xfrm>
          <a:prstGeom prst="roundRect">
            <a:avLst>
              <a:gd name="adj" fmla="val 44444"/>
            </a:avLst>
          </a:prstGeom>
          <a:solidFill>
            <a:srgbClr val="F4D277"/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78010" y="1396108"/>
            <a:ext cx="8466190" cy="3652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11827"/>
                </a:solidFill>
              </a:rPr>
              <a:t>Kontakt &amp; Thema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314050" y="1920240"/>
            <a:ext cx="8430150" cy="3218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151"/>
                </a:solidFill>
              </a:rPr>
              <a:t> Andrea Kutschan Training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151"/>
                </a:solidFill>
              </a:rPr>
              <a:t> Microsoft 365, Excel und KI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Praxisnahe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Schulungen</a:t>
            </a:r>
            <a:r>
              <a:rPr lang="en-US" dirty="0">
                <a:solidFill>
                  <a:srgbClr val="374151"/>
                </a:solidFill>
              </a:rPr>
              <a:t> &amp; Workshops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>
                <a:solidFill>
                  <a:srgbClr val="374151"/>
                </a:solidFill>
                <a:hlinkClick r:id="rId3"/>
              </a:rPr>
              <a:t>kutschan.com</a:t>
            </a: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4D277">
              <a:alpha val="7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525780"/>
            <a:ext cx="1353312" cy="310896"/>
          </a:xfrm>
          <a:prstGeom prst="roundRect">
            <a:avLst>
              <a:gd name="adj" fmla="val 2647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580644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EINSTIEG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77240" y="749808"/>
            <a:ext cx="77358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Der gefährlichste Satz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157276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374151"/>
                </a:solidFill>
              </a:rPr>
              <a:t>„Das erkenne ich sofort.“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04672" y="2066544"/>
            <a:ext cx="288036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" y="2423160"/>
            <a:ext cx="4297680" cy="1005840"/>
          </a:xfrm>
          <a:prstGeom prst="roundRect">
            <a:avLst>
              <a:gd name="adj" fmla="val 18182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15568" y="2679192"/>
            <a:ext cx="37124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„Mir passiert das nicht.“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5623560" y="1097280"/>
            <a:ext cx="5440680" cy="45262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5788152" y="1261872"/>
            <a:ext cx="164592" cy="4197096"/>
          </a:xfrm>
          <a:prstGeom prst="roundRect">
            <a:avLst>
              <a:gd name="adj" fmla="val 44444"/>
            </a:avLst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062472" y="1325880"/>
            <a:ext cx="4818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11827"/>
                </a:solidFill>
              </a:rPr>
              <a:t>Warum dieser Satz trügerisch ist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062472" y="1783080"/>
            <a:ext cx="4818888" cy="3630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rgbClr val="374151"/>
                </a:solidFill>
              </a:rPr>
              <a:t>KI </a:t>
            </a:r>
            <a:r>
              <a:rPr lang="en-US" sz="2000" dirty="0" err="1">
                <a:solidFill>
                  <a:srgbClr val="374151"/>
                </a:solidFill>
              </a:rPr>
              <a:t>macht</a:t>
            </a:r>
            <a:r>
              <a:rPr lang="en-US" sz="2000" dirty="0">
                <a:solidFill>
                  <a:srgbClr val="374151"/>
                </a:solidFill>
              </a:rPr>
              <a:t> </a:t>
            </a:r>
            <a:r>
              <a:rPr lang="en-US" sz="2000" dirty="0" err="1">
                <a:solidFill>
                  <a:srgbClr val="374151"/>
                </a:solidFill>
              </a:rPr>
              <a:t>Betrugsversuche</a:t>
            </a:r>
            <a:r>
              <a:rPr lang="en-US" sz="2000" dirty="0">
                <a:solidFill>
                  <a:srgbClr val="374151"/>
                </a:solidFill>
              </a:rPr>
              <a:t> </a:t>
            </a:r>
            <a:r>
              <a:rPr lang="en-US" sz="2000" dirty="0" err="1">
                <a:solidFill>
                  <a:srgbClr val="374151"/>
                </a:solidFill>
              </a:rPr>
              <a:t>sprachlich</a:t>
            </a:r>
            <a:r>
              <a:rPr lang="en-US" sz="2000" dirty="0">
                <a:solidFill>
                  <a:srgbClr val="374151"/>
                </a:solidFill>
              </a:rPr>
              <a:t> </a:t>
            </a:r>
            <a:r>
              <a:rPr lang="en-US" sz="2000" dirty="0" err="1">
                <a:solidFill>
                  <a:srgbClr val="374151"/>
                </a:solidFill>
              </a:rPr>
              <a:t>sauberer</a:t>
            </a:r>
            <a:r>
              <a:rPr lang="en-US" sz="2000" dirty="0">
                <a:solidFill>
                  <a:srgbClr val="374151"/>
                </a:solidFill>
              </a:rPr>
              <a:t>.</a:t>
            </a:r>
            <a:endParaRPr lang="en-US" sz="2000"/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rgbClr val="374151"/>
                </a:solidFill>
              </a:rPr>
              <a:t>Manipulation </a:t>
            </a:r>
            <a:r>
              <a:rPr lang="en-US" sz="2000" dirty="0" err="1">
                <a:solidFill>
                  <a:srgbClr val="374151"/>
                </a:solidFill>
              </a:rPr>
              <a:t>wirkt</a:t>
            </a:r>
            <a:r>
              <a:rPr lang="en-US" sz="2000" dirty="0">
                <a:solidFill>
                  <a:srgbClr val="374151"/>
                </a:solidFill>
              </a:rPr>
              <a:t> </a:t>
            </a:r>
            <a:r>
              <a:rPr lang="en-US" sz="2000" dirty="0" err="1">
                <a:solidFill>
                  <a:srgbClr val="374151"/>
                </a:solidFill>
              </a:rPr>
              <a:t>persönlicher</a:t>
            </a:r>
            <a:r>
              <a:rPr lang="en-US" sz="2000" dirty="0">
                <a:solidFill>
                  <a:srgbClr val="374151"/>
                </a:solidFill>
              </a:rPr>
              <a:t> und </a:t>
            </a:r>
            <a:r>
              <a:rPr lang="en-US" sz="2000" dirty="0" err="1">
                <a:solidFill>
                  <a:srgbClr val="374151"/>
                </a:solidFill>
              </a:rPr>
              <a:t>glaubwürdiger</a:t>
            </a:r>
            <a:r>
              <a:rPr lang="en-US" sz="2000" dirty="0">
                <a:solidFill>
                  <a:srgbClr val="374151"/>
                </a:solidFill>
              </a:rPr>
              <a:t>.</a:t>
            </a:r>
            <a:endParaRPr lang="en-US" sz="2000"/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rgbClr val="374151"/>
                </a:solidFill>
              </a:rPr>
              <a:t>Stress, </a:t>
            </a:r>
            <a:r>
              <a:rPr lang="en-US" sz="2000" dirty="0" err="1">
                <a:solidFill>
                  <a:srgbClr val="374151"/>
                </a:solidFill>
              </a:rPr>
              <a:t>Neugier</a:t>
            </a:r>
            <a:r>
              <a:rPr lang="en-US" sz="2000" dirty="0">
                <a:solidFill>
                  <a:srgbClr val="374151"/>
                </a:solidFill>
              </a:rPr>
              <a:t> und </a:t>
            </a:r>
            <a:r>
              <a:rPr lang="en-US" sz="2000" dirty="0" err="1">
                <a:solidFill>
                  <a:srgbClr val="374151"/>
                </a:solidFill>
              </a:rPr>
              <a:t>Routinen</a:t>
            </a:r>
            <a:r>
              <a:rPr lang="en-US" sz="2000" dirty="0">
                <a:solidFill>
                  <a:srgbClr val="374151"/>
                </a:solidFill>
              </a:rPr>
              <a:t> </a:t>
            </a:r>
            <a:r>
              <a:rPr lang="en-US" sz="2000" dirty="0" err="1">
                <a:solidFill>
                  <a:srgbClr val="374151"/>
                </a:solidFill>
              </a:rPr>
              <a:t>schlagen</a:t>
            </a:r>
            <a:r>
              <a:rPr lang="en-US" sz="2000" dirty="0">
                <a:solidFill>
                  <a:srgbClr val="374151"/>
                </a:solidFill>
              </a:rPr>
              <a:t> </a:t>
            </a:r>
            <a:r>
              <a:rPr lang="en-US" sz="2000" dirty="0" err="1">
                <a:solidFill>
                  <a:srgbClr val="374151"/>
                </a:solidFill>
              </a:rPr>
              <a:t>Fachwissen</a:t>
            </a:r>
            <a:r>
              <a:rPr lang="en-US" sz="2000" dirty="0">
                <a:solidFill>
                  <a:srgbClr val="374151"/>
                </a:solidFill>
              </a:rPr>
              <a:t>.</a:t>
            </a:r>
            <a:endParaRPr lang="en-US" sz="2000"/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rgbClr val="374151"/>
                </a:solidFill>
              </a:rPr>
              <a:t>Ein </a:t>
            </a:r>
            <a:r>
              <a:rPr lang="en-US" sz="2000" dirty="0" err="1">
                <a:solidFill>
                  <a:srgbClr val="374151"/>
                </a:solidFill>
              </a:rPr>
              <a:t>einziger</a:t>
            </a:r>
            <a:r>
              <a:rPr lang="en-US" sz="2000" dirty="0">
                <a:solidFill>
                  <a:srgbClr val="374151"/>
                </a:solidFill>
              </a:rPr>
              <a:t> </a:t>
            </a:r>
            <a:r>
              <a:rPr lang="en-US" sz="2000" dirty="0" err="1">
                <a:solidFill>
                  <a:srgbClr val="374151"/>
                </a:solidFill>
              </a:rPr>
              <a:t>unbedachter</a:t>
            </a:r>
            <a:r>
              <a:rPr lang="en-US" sz="2000" dirty="0">
                <a:solidFill>
                  <a:srgbClr val="374151"/>
                </a:solidFill>
              </a:rPr>
              <a:t> Klick </a:t>
            </a:r>
            <a:r>
              <a:rPr lang="en-US" sz="2000" dirty="0" err="1">
                <a:solidFill>
                  <a:srgbClr val="374151"/>
                </a:solidFill>
              </a:rPr>
              <a:t>kann</a:t>
            </a:r>
            <a:r>
              <a:rPr lang="en-US" sz="2000" dirty="0">
                <a:solidFill>
                  <a:srgbClr val="374151"/>
                </a:solidFill>
              </a:rPr>
              <a:t> </a:t>
            </a:r>
            <a:r>
              <a:rPr lang="en-US" sz="2000" dirty="0" err="1">
                <a:solidFill>
                  <a:srgbClr val="374151"/>
                </a:solidFill>
              </a:rPr>
              <a:t>reichen</a:t>
            </a:r>
            <a:r>
              <a:rPr lang="en-US" sz="2000" dirty="0">
                <a:solidFill>
                  <a:srgbClr val="374151"/>
                </a:solidFill>
              </a:rPr>
              <a:t>.</a:t>
            </a:r>
            <a:endParaRPr lang="en-US" sz="2000"/>
          </a:p>
        </p:txBody>
      </p:sp>
      <p:sp>
        <p:nvSpPr>
          <p:cNvPr id="16" name="Text 14"/>
          <p:cNvSpPr/>
          <p:nvPr/>
        </p:nvSpPr>
        <p:spPr>
          <a:xfrm>
            <a:off x="868680" y="3767328"/>
            <a:ext cx="44348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11827"/>
                </a:solidFill>
              </a:rPr>
              <a:t>Diskussionsimpuls: Wann haben Sie zuletzt eine Meldung ungeprüft geglaubt oder weitergeleitet?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4D277">
              <a:alpha val="8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4D277">
              <a:alpha val="82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525780"/>
            <a:ext cx="1353312" cy="310896"/>
          </a:xfrm>
          <a:prstGeom prst="roundRect">
            <a:avLst>
              <a:gd name="adj" fmla="val 2647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580644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KONTEXT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77240" y="749808"/>
            <a:ext cx="77358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KI verändert Manipulation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157276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374151"/>
                </a:solidFill>
              </a:rPr>
              <a:t>Früher waren Fälschungen oft plump. Heute wirken sie professionell.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04672" y="2066544"/>
            <a:ext cx="288036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1248" y="2331720"/>
            <a:ext cx="3401568" cy="2697480"/>
          </a:xfrm>
          <a:prstGeom prst="roundRect">
            <a:avLst>
              <a:gd name="adj" fmla="val 6102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005840" y="2496312"/>
            <a:ext cx="164592" cy="2368296"/>
          </a:xfrm>
          <a:prstGeom prst="roundRect">
            <a:avLst>
              <a:gd name="adj" fmla="val 44444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80160" y="2560320"/>
            <a:ext cx="277977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11827"/>
                </a:solidFill>
              </a:rPr>
              <a:t>Früher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280160" y="3017520"/>
            <a:ext cx="2779776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rgbClr val="374151"/>
                </a:solidFill>
              </a:rPr>
              <a:t>schlechte</a:t>
            </a:r>
            <a:r>
              <a:rPr lang="en-US" sz="1600" dirty="0">
                <a:solidFill>
                  <a:srgbClr val="374151"/>
                </a:solidFill>
              </a:rPr>
              <a:t> Grammatik</a:t>
            </a:r>
            <a:endParaRPr lang="en-US" sz="1600"/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unpersönliche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Anreden</a:t>
            </a:r>
            <a:endParaRPr lang="en-US" sz="1600" err="1"/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auffällige</a:t>
            </a:r>
            <a:r>
              <a:rPr lang="en-US" sz="1600" dirty="0">
                <a:solidFill>
                  <a:srgbClr val="374151"/>
                </a:solidFill>
              </a:rPr>
              <a:t> Fehler</a:t>
            </a:r>
            <a:endParaRPr lang="en-US" sz="1600"/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unprofessionelle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Webseiten</a:t>
            </a:r>
            <a:endParaRPr lang="en-US" sz="1600" err="1"/>
          </a:p>
        </p:txBody>
      </p:sp>
      <p:sp>
        <p:nvSpPr>
          <p:cNvPr id="14" name="Shape 12"/>
          <p:cNvSpPr/>
          <p:nvPr/>
        </p:nvSpPr>
        <p:spPr>
          <a:xfrm>
            <a:off x="4407408" y="2331720"/>
            <a:ext cx="3401568" cy="2697480"/>
          </a:xfrm>
          <a:prstGeom prst="roundRect">
            <a:avLst>
              <a:gd name="adj" fmla="val 6102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72000" y="2496312"/>
            <a:ext cx="164592" cy="2368296"/>
          </a:xfrm>
          <a:prstGeom prst="roundRect">
            <a:avLst>
              <a:gd name="adj" fmla="val 44444"/>
            </a:avLst>
          </a:prstGeom>
          <a:solidFill>
            <a:srgbClr val="F4D277"/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46320" y="2560320"/>
            <a:ext cx="277977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11827"/>
                </a:solidFill>
              </a:rPr>
              <a:t>Heute mit KI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846320" y="3017520"/>
            <a:ext cx="2779776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rgbClr val="374151"/>
                </a:solidFill>
              </a:rPr>
              <a:t>saubere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Sprache</a:t>
            </a:r>
            <a:endParaRPr lang="de-DE"/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rgbClr val="374151"/>
                </a:solidFill>
              </a:rPr>
              <a:t>konkrete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Ansprache</a:t>
            </a:r>
            <a:endParaRPr lang="en-US" sz="1600" dirty="0">
              <a:solidFill>
                <a:srgbClr val="37415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rgbClr val="374151"/>
                </a:solidFill>
              </a:rPr>
              <a:t>realistische</a:t>
            </a:r>
            <a:r>
              <a:rPr lang="en-US" sz="1600" dirty="0">
                <a:solidFill>
                  <a:srgbClr val="374151"/>
                </a:solidFill>
              </a:rPr>
              <a:t> Designs</a:t>
            </a:r>
          </a:p>
          <a:p>
            <a:pPr marL="285750" indent="-285750">
              <a:buFont typeface="Arial"/>
              <a:buChar char="•"/>
            </a:pPr>
            <a:r>
              <a:rPr lang="en-US" sz="1600" err="1">
                <a:solidFill>
                  <a:srgbClr val="374151"/>
                </a:solidFill>
              </a:rPr>
              <a:t>glaubwürdige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err="1">
                <a:solidFill>
                  <a:srgbClr val="374151"/>
                </a:solidFill>
              </a:rPr>
              <a:t>Szenarien</a:t>
            </a:r>
            <a:endParaRPr lang="en-US" sz="1600">
              <a:solidFill>
                <a:srgbClr val="374151"/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973568" y="2331720"/>
            <a:ext cx="3401568" cy="2697480"/>
          </a:xfrm>
          <a:prstGeom prst="roundRect">
            <a:avLst>
              <a:gd name="adj" fmla="val 6102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138160" y="2496312"/>
            <a:ext cx="164592" cy="2368296"/>
          </a:xfrm>
          <a:prstGeom prst="roundRect">
            <a:avLst>
              <a:gd name="adj" fmla="val 44444"/>
            </a:avLst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12480" y="2560320"/>
            <a:ext cx="277977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11827"/>
                </a:solidFill>
              </a:rPr>
              <a:t>Was bleibt?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412480" y="3017520"/>
            <a:ext cx="2779776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>
                <a:solidFill>
                  <a:srgbClr val="374151"/>
                </a:solidFill>
              </a:rPr>
              <a:t> </a:t>
            </a:r>
            <a:r>
              <a:rPr lang="en-US" sz="1600" dirty="0">
                <a:solidFill>
                  <a:srgbClr val="374151"/>
                </a:solidFill>
              </a:rPr>
              <a:t>Ruhe </a:t>
            </a:r>
            <a:r>
              <a:rPr lang="en-US" sz="1600" dirty="0" err="1">
                <a:solidFill>
                  <a:srgbClr val="374151"/>
                </a:solidFill>
              </a:rPr>
              <a:t>bewahren</a:t>
            </a:r>
            <a:endParaRPr lang="en-US" sz="1600">
              <a:solidFill>
                <a:srgbClr val="37415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Quelle </a:t>
            </a:r>
            <a:r>
              <a:rPr lang="en-US" sz="1600" dirty="0" err="1">
                <a:solidFill>
                  <a:srgbClr val="374151"/>
                </a:solidFill>
              </a:rPr>
              <a:t>prüfen</a:t>
            </a:r>
            <a:endParaRPr lang="en-US" sz="1600">
              <a:solidFill>
                <a:srgbClr val="37415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zweiten</a:t>
            </a:r>
            <a:r>
              <a:rPr lang="en-US" sz="1600" dirty="0">
                <a:solidFill>
                  <a:srgbClr val="374151"/>
                </a:solidFill>
              </a:rPr>
              <a:t> Kanal </a:t>
            </a:r>
            <a:r>
              <a:rPr lang="en-US" sz="1600" dirty="0" err="1">
                <a:solidFill>
                  <a:srgbClr val="374151"/>
                </a:solidFill>
              </a:rPr>
              <a:t>nutzen</a:t>
            </a:r>
            <a:endParaRPr lang="en-US" sz="1600">
              <a:solidFill>
                <a:srgbClr val="37415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keine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Daten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vorschnell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eingeben</a:t>
            </a:r>
            <a:endParaRPr lang="en-US" sz="1600">
              <a:solidFill>
                <a:srgbClr val="374151"/>
              </a:solidFill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4D277">
              <a:alpha val="7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525780"/>
            <a:ext cx="1353312" cy="310896"/>
          </a:xfrm>
          <a:prstGeom prst="roundRect">
            <a:avLst>
              <a:gd name="adj" fmla="val 2647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580644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PHISHING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77240" y="749808"/>
            <a:ext cx="77358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Phishing: Der Angriff beginnt oft freundlich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94375" y="1572768"/>
            <a:ext cx="10583561" cy="45781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374151"/>
                </a:solidFill>
              </a:rPr>
              <a:t>KI </a:t>
            </a:r>
            <a:r>
              <a:rPr lang="en-US" sz="2400" dirty="0" err="1">
                <a:solidFill>
                  <a:srgbClr val="374151"/>
                </a:solidFill>
              </a:rPr>
              <a:t>macht</a:t>
            </a:r>
            <a:r>
              <a:rPr lang="en-US" sz="2400" dirty="0">
                <a:solidFill>
                  <a:srgbClr val="374151"/>
                </a:solidFill>
              </a:rPr>
              <a:t> E-Mails </a:t>
            </a:r>
            <a:r>
              <a:rPr lang="en-US" sz="2400" dirty="0" err="1">
                <a:solidFill>
                  <a:srgbClr val="374151"/>
                </a:solidFill>
              </a:rPr>
              <a:t>überzeugender</a:t>
            </a:r>
            <a:r>
              <a:rPr lang="en-US" sz="2400" dirty="0">
                <a:solidFill>
                  <a:srgbClr val="374151"/>
                </a:solidFill>
              </a:rPr>
              <a:t> – nicht </a:t>
            </a:r>
            <a:r>
              <a:rPr lang="en-US" sz="2400" dirty="0" err="1">
                <a:solidFill>
                  <a:srgbClr val="374151"/>
                </a:solidFill>
              </a:rPr>
              <a:t>unbedingt</a:t>
            </a:r>
            <a:r>
              <a:rPr lang="en-US" sz="2400" dirty="0">
                <a:solidFill>
                  <a:srgbClr val="374151"/>
                </a:solidFill>
              </a:rPr>
              <a:t> </a:t>
            </a:r>
            <a:r>
              <a:rPr lang="en-US" sz="2400" dirty="0" err="1">
                <a:solidFill>
                  <a:srgbClr val="374151"/>
                </a:solidFill>
              </a:rPr>
              <a:t>erkennbarer</a:t>
            </a:r>
            <a:r>
              <a:rPr lang="en-US" sz="2400" dirty="0">
                <a:solidFill>
                  <a:srgbClr val="374151"/>
                </a:solidFill>
              </a:rPr>
              <a:t>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804672" y="2066544"/>
            <a:ext cx="288036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1248" y="2212848"/>
            <a:ext cx="5330952" cy="3611880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8890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</p:sp>
      <p:pic>
        <p:nvPicPr>
          <p:cNvPr id="11" name="Image 0" descr="/mnt/data/c4bcf3b0ad.png"/>
          <p:cNvPicPr>
            <a:picLocks noChangeAspect="1"/>
          </p:cNvPicPr>
          <p:nvPr/>
        </p:nvPicPr>
        <p:blipFill>
          <a:blip r:embed="rId3"/>
          <a:srcRect l="219" r="219"/>
          <a:stretch/>
        </p:blipFill>
        <p:spPr>
          <a:xfrm>
            <a:off x="905256" y="2276856"/>
            <a:ext cx="5202936" cy="3483864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6446520" y="2240280"/>
            <a:ext cx="4800600" cy="3584448"/>
          </a:xfrm>
          <a:prstGeom prst="roundRect">
            <a:avLst>
              <a:gd name="adj" fmla="val 4592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611112" y="2404872"/>
            <a:ext cx="164592" cy="3255264"/>
          </a:xfrm>
          <a:prstGeom prst="roundRect">
            <a:avLst>
              <a:gd name="adj" fmla="val 44444"/>
            </a:avLst>
          </a:prstGeom>
          <a:solidFill>
            <a:srgbClr val="B91C1C"/>
          </a:solidFill>
          <a:ln w="12700">
            <a:solidFill>
              <a:srgbClr val="B91C1C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885432" y="2468880"/>
            <a:ext cx="41788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11827"/>
                </a:solidFill>
              </a:rPr>
              <a:t>5 Warnsignale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885432" y="2926080"/>
            <a:ext cx="4178808" cy="2688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Zeitdruck</a:t>
            </a:r>
            <a:r>
              <a:rPr lang="en-US" dirty="0">
                <a:solidFill>
                  <a:srgbClr val="374151"/>
                </a:solidFill>
              </a:rPr>
              <a:t>: „</a:t>
            </a:r>
            <a:r>
              <a:rPr lang="en-US" dirty="0" err="1">
                <a:solidFill>
                  <a:srgbClr val="374151"/>
                </a:solidFill>
              </a:rPr>
              <a:t>sofort</a:t>
            </a:r>
            <a:r>
              <a:rPr lang="en-US" dirty="0">
                <a:solidFill>
                  <a:srgbClr val="374151"/>
                </a:solidFill>
              </a:rPr>
              <a:t>“, „</a:t>
            </a:r>
            <a:r>
              <a:rPr lang="en-US" dirty="0" err="1">
                <a:solidFill>
                  <a:srgbClr val="374151"/>
                </a:solidFill>
              </a:rPr>
              <a:t>heute</a:t>
            </a:r>
            <a:r>
              <a:rPr lang="en-US" dirty="0">
                <a:solidFill>
                  <a:srgbClr val="374151"/>
                </a:solidFill>
              </a:rPr>
              <a:t>“, „</a:t>
            </a:r>
            <a:r>
              <a:rPr lang="en-US" dirty="0" err="1">
                <a:solidFill>
                  <a:srgbClr val="374151"/>
                </a:solidFill>
              </a:rPr>
              <a:t>letzte</a:t>
            </a:r>
            <a:r>
              <a:rPr lang="en-US" dirty="0">
                <a:solidFill>
                  <a:srgbClr val="374151"/>
                </a:solidFill>
              </a:rPr>
              <a:t> Chance“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Drohung</a:t>
            </a:r>
            <a:r>
              <a:rPr lang="en-US" dirty="0">
                <a:solidFill>
                  <a:srgbClr val="374151"/>
                </a:solidFill>
              </a:rPr>
              <a:t>: </a:t>
            </a:r>
            <a:r>
              <a:rPr lang="en-US" dirty="0" err="1">
                <a:solidFill>
                  <a:srgbClr val="374151"/>
                </a:solidFill>
              </a:rPr>
              <a:t>Konto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gesperrt</a:t>
            </a:r>
            <a:r>
              <a:rPr lang="en-US" dirty="0">
                <a:solidFill>
                  <a:srgbClr val="374151"/>
                </a:solidFill>
              </a:rPr>
              <a:t>, </a:t>
            </a:r>
            <a:r>
              <a:rPr lang="en-US" dirty="0" err="1">
                <a:solidFill>
                  <a:srgbClr val="374151"/>
                </a:solidFill>
              </a:rPr>
              <a:t>Zugriff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verloren</a:t>
            </a:r>
            <a:endParaRPr lang="en-US" err="1"/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374151"/>
                </a:solidFill>
              </a:rPr>
              <a:t> Link </a:t>
            </a:r>
            <a:r>
              <a:rPr lang="en-US" dirty="0" err="1">
                <a:solidFill>
                  <a:srgbClr val="374151"/>
                </a:solidFill>
              </a:rPr>
              <a:t>führt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zu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einer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fremden</a:t>
            </a:r>
            <a:r>
              <a:rPr lang="en-US" dirty="0">
                <a:solidFill>
                  <a:srgbClr val="374151"/>
                </a:solidFill>
              </a:rPr>
              <a:t> Domain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Absenderadresse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passt</a:t>
            </a:r>
            <a:r>
              <a:rPr lang="en-US" dirty="0">
                <a:solidFill>
                  <a:srgbClr val="374151"/>
                </a:solidFill>
              </a:rPr>
              <a:t> nicht </a:t>
            </a:r>
            <a:r>
              <a:rPr lang="en-US" dirty="0" err="1">
                <a:solidFill>
                  <a:srgbClr val="374151"/>
                </a:solidFill>
              </a:rPr>
              <a:t>exakt</a:t>
            </a:r>
            <a:endParaRPr lang="en-US" err="1"/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Aufforderung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zur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Eingabe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sensibler</a:t>
            </a:r>
            <a:r>
              <a:rPr lang="en-US" dirty="0">
                <a:solidFill>
                  <a:srgbClr val="374151"/>
                </a:solidFill>
              </a:rPr>
              <a:t> </a:t>
            </a:r>
            <a:r>
              <a:rPr lang="en-US" dirty="0" err="1">
                <a:solidFill>
                  <a:srgbClr val="374151"/>
                </a:solidFill>
              </a:rPr>
              <a:t>Daten</a:t>
            </a:r>
            <a:endParaRPr lang="en-US" dirty="0" err="1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4D277">
              <a:alpha val="8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4D277">
              <a:alpha val="82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525780"/>
            <a:ext cx="1353312" cy="310896"/>
          </a:xfrm>
          <a:prstGeom prst="roundRect">
            <a:avLst>
              <a:gd name="adj" fmla="val 2647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580644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LINKS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77240" y="749808"/>
            <a:ext cx="77358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Domain lesen wie ein Profi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157276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374151"/>
                </a:solidFill>
              </a:rPr>
              <a:t>Der Unterschied ist manchmal nur ein Zeichen.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804672" y="2066544"/>
            <a:ext cx="288036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1248" y="2148840"/>
            <a:ext cx="3749040" cy="3337560"/>
          </a:xfrm>
          <a:prstGeom prst="roundRect">
            <a:avLst>
              <a:gd name="adj" fmla="val 4932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005840" y="2313432"/>
            <a:ext cx="164592" cy="3008376"/>
          </a:xfrm>
          <a:prstGeom prst="roundRect">
            <a:avLst>
              <a:gd name="adj" fmla="val 44444"/>
            </a:avLst>
          </a:prstGeom>
          <a:solidFill>
            <a:srgbClr val="F4D277"/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80160" y="2377440"/>
            <a:ext cx="3127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11827"/>
                </a:solidFill>
              </a:rPr>
              <a:t>Sichere Routine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280160" y="2834640"/>
            <a:ext cx="3127248" cy="2441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Nicht </a:t>
            </a:r>
            <a:r>
              <a:rPr lang="en-US" sz="1600" dirty="0" err="1">
                <a:solidFill>
                  <a:srgbClr val="374151"/>
                </a:solidFill>
              </a:rPr>
              <a:t>direkt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aus</a:t>
            </a:r>
            <a:r>
              <a:rPr lang="en-US" sz="1600" dirty="0">
                <a:solidFill>
                  <a:srgbClr val="374151"/>
                </a:solidFill>
              </a:rPr>
              <a:t> der Mail </a:t>
            </a:r>
            <a:r>
              <a:rPr lang="en-US" sz="1600" dirty="0" err="1">
                <a:solidFill>
                  <a:srgbClr val="374151"/>
                </a:solidFill>
              </a:rPr>
              <a:t>anmelden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/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Adresse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selbst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im</a:t>
            </a:r>
            <a:r>
              <a:rPr lang="en-US" sz="1600" dirty="0">
                <a:solidFill>
                  <a:srgbClr val="374151"/>
                </a:solidFill>
              </a:rPr>
              <a:t> Browser </a:t>
            </a:r>
            <a:r>
              <a:rPr lang="en-US" sz="1600" dirty="0" err="1">
                <a:solidFill>
                  <a:srgbClr val="374151"/>
                </a:solidFill>
              </a:rPr>
              <a:t>eingeben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/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Domain </a:t>
            </a:r>
            <a:r>
              <a:rPr lang="en-US" sz="1600" dirty="0" err="1">
                <a:solidFill>
                  <a:srgbClr val="374151"/>
                </a:solidFill>
              </a:rPr>
              <a:t>langsam</a:t>
            </a:r>
            <a:r>
              <a:rPr lang="en-US" sz="1600" dirty="0">
                <a:solidFill>
                  <a:srgbClr val="374151"/>
                </a:solidFill>
              </a:rPr>
              <a:t> von </a:t>
            </a:r>
            <a:r>
              <a:rPr lang="en-US" sz="1600" dirty="0" err="1">
                <a:solidFill>
                  <a:srgbClr val="374151"/>
                </a:solidFill>
              </a:rPr>
              <a:t>rechts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nach</a:t>
            </a:r>
            <a:r>
              <a:rPr lang="en-US" sz="1600" dirty="0">
                <a:solidFill>
                  <a:srgbClr val="374151"/>
                </a:solidFill>
              </a:rPr>
              <a:t> links </a:t>
            </a:r>
            <a:r>
              <a:rPr lang="en-US" sz="1600" dirty="0" err="1">
                <a:solidFill>
                  <a:srgbClr val="374151"/>
                </a:solidFill>
              </a:rPr>
              <a:t>prüfen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/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Bei </a:t>
            </a:r>
            <a:r>
              <a:rPr lang="en-US" sz="1600" dirty="0" err="1">
                <a:solidFill>
                  <a:srgbClr val="374151"/>
                </a:solidFill>
              </a:rPr>
              <a:t>Unsicherheit</a:t>
            </a:r>
            <a:r>
              <a:rPr lang="en-US" sz="1600" dirty="0">
                <a:solidFill>
                  <a:srgbClr val="374151"/>
                </a:solidFill>
              </a:rPr>
              <a:t>: IT </a:t>
            </a:r>
            <a:r>
              <a:rPr lang="en-US" sz="1600" dirty="0" err="1">
                <a:solidFill>
                  <a:srgbClr val="374151"/>
                </a:solidFill>
              </a:rPr>
              <a:t>oder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zuständige</a:t>
            </a:r>
            <a:r>
              <a:rPr lang="en-US" sz="1600" dirty="0">
                <a:solidFill>
                  <a:srgbClr val="374151"/>
                </a:solidFill>
              </a:rPr>
              <a:t> Stelle </a:t>
            </a:r>
            <a:r>
              <a:rPr lang="en-US" sz="1600" dirty="0" err="1">
                <a:solidFill>
                  <a:srgbClr val="374151"/>
                </a:solidFill>
              </a:rPr>
              <a:t>fragen</a:t>
            </a:r>
            <a:r>
              <a:rPr lang="en-US" sz="1600" dirty="0">
                <a:solidFill>
                  <a:srgbClr val="374151"/>
                </a:solidFill>
              </a:rPr>
              <a:t>.</a:t>
            </a:r>
            <a:endParaRPr lang="en-US" sz="1600"/>
          </a:p>
        </p:txBody>
      </p:sp>
      <p:sp>
        <p:nvSpPr>
          <p:cNvPr id="14" name="Shape 12"/>
          <p:cNvSpPr/>
          <p:nvPr/>
        </p:nvSpPr>
        <p:spPr>
          <a:xfrm>
            <a:off x="4892040" y="2286000"/>
            <a:ext cx="6172200" cy="1005840"/>
          </a:xfrm>
          <a:prstGeom prst="roundRect">
            <a:avLst>
              <a:gd name="adj" fmla="val 18182"/>
            </a:avLst>
          </a:prstGeom>
          <a:solidFill>
            <a:srgbClr val="F3F4F6"/>
          </a:solidFill>
          <a:ln w="8890">
            <a:solidFill>
              <a:srgbClr val="E5E7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193792" y="2615184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6A34A"/>
                </a:solidFill>
              </a:rPr>
              <a:t>microsoft.com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8229600" y="2651760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74151"/>
                </a:solidFill>
              </a:rPr>
              <a:t>echt wirkende Kern-Domain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892040" y="3639312"/>
            <a:ext cx="6172200" cy="1005840"/>
          </a:xfrm>
          <a:prstGeom prst="roundRect">
            <a:avLst>
              <a:gd name="adj" fmla="val 18182"/>
            </a:avLst>
          </a:prstGeom>
          <a:solidFill>
            <a:srgbClr val="FEF2F2"/>
          </a:solidFill>
          <a:ln w="8890">
            <a:solidFill>
              <a:srgbClr val="FCA5A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93792" y="3968496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B91C1C"/>
                </a:solidFill>
              </a:rPr>
              <a:t>micros0ft-login.net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8796528" y="4005072"/>
            <a:ext cx="2130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74151"/>
                </a:solidFill>
              </a:rPr>
              <a:t>fremde Domain + Null statt „o“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892040" y="5224683"/>
            <a:ext cx="6760999" cy="2634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11827"/>
                </a:solidFill>
              </a:rPr>
              <a:t>Merksatz: Nicht vom Logo täuschen lassen – die Adresse zählt.</a:t>
            </a: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4D277">
              <a:alpha val="7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525780"/>
            <a:ext cx="1353312" cy="310896"/>
          </a:xfrm>
          <a:prstGeom prst="roundRect">
            <a:avLst>
              <a:gd name="adj" fmla="val 2647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580644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DEEPFAKES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77240" y="749808"/>
            <a:ext cx="77358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Deepfakes müssen nicht perfekt sein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157276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374151"/>
                </a:solidFill>
              </a:rPr>
              <a:t>Sie müssen nur glaubwürdig genug sein.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04672" y="2066544"/>
            <a:ext cx="288036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1248" y="2148840"/>
            <a:ext cx="4160520" cy="3429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005840" y="2313432"/>
            <a:ext cx="164592" cy="3099816"/>
          </a:xfrm>
          <a:prstGeom prst="roundRect">
            <a:avLst>
              <a:gd name="adj" fmla="val 44444"/>
            </a:avLst>
          </a:prstGeom>
          <a:solidFill>
            <a:srgbClr val="F4D277"/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80160" y="2377440"/>
            <a:ext cx="3538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11827"/>
                </a:solidFill>
              </a:rPr>
              <a:t>Prüffragen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280160" y="2834640"/>
            <a:ext cx="3538728" cy="2532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rgbClr val="374151"/>
                </a:solidFill>
              </a:rPr>
              <a:t>Passt</a:t>
            </a:r>
            <a:r>
              <a:rPr lang="en-US" sz="1600" dirty="0">
                <a:solidFill>
                  <a:srgbClr val="374151"/>
                </a:solidFill>
              </a:rPr>
              <a:t> die </a:t>
            </a:r>
            <a:r>
              <a:rPr lang="en-US" sz="1600" dirty="0" err="1">
                <a:solidFill>
                  <a:srgbClr val="374151"/>
                </a:solidFill>
              </a:rPr>
              <a:t>Aussage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zur</a:t>
            </a:r>
            <a:r>
              <a:rPr lang="en-US" sz="1600" dirty="0">
                <a:solidFill>
                  <a:srgbClr val="374151"/>
                </a:solidFill>
              </a:rPr>
              <a:t> Person </a:t>
            </a:r>
            <a:r>
              <a:rPr lang="en-US" sz="1600" dirty="0" err="1">
                <a:solidFill>
                  <a:srgbClr val="374151"/>
                </a:solidFill>
              </a:rPr>
              <a:t>oder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Organisation</a:t>
            </a:r>
            <a:r>
              <a:rPr lang="en-US" sz="1600" dirty="0">
                <a:solidFill>
                  <a:srgbClr val="374151"/>
                </a:solidFill>
              </a:rPr>
              <a:t>?</a:t>
            </a:r>
            <a:endParaRPr lang="en-US" sz="1600"/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Gibt</a:t>
            </a:r>
            <a:r>
              <a:rPr lang="en-US" sz="1600" dirty="0">
                <a:solidFill>
                  <a:srgbClr val="374151"/>
                </a:solidFill>
              </a:rPr>
              <a:t> es </a:t>
            </a:r>
            <a:r>
              <a:rPr lang="en-US" sz="1600" dirty="0" err="1">
                <a:solidFill>
                  <a:srgbClr val="374151"/>
                </a:solidFill>
              </a:rPr>
              <a:t>eine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offizielle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zweite</a:t>
            </a:r>
            <a:r>
              <a:rPr lang="en-US" sz="1600" dirty="0">
                <a:solidFill>
                  <a:srgbClr val="374151"/>
                </a:solidFill>
              </a:rPr>
              <a:t> Quelle?</a:t>
            </a:r>
            <a:endParaRPr lang="en-US" sz="1600"/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Wirken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Stimme</a:t>
            </a:r>
            <a:r>
              <a:rPr lang="en-US" sz="1600" dirty="0">
                <a:solidFill>
                  <a:srgbClr val="374151"/>
                </a:solidFill>
              </a:rPr>
              <a:t>, Bild </a:t>
            </a:r>
            <a:r>
              <a:rPr lang="en-US" sz="1600" dirty="0" err="1">
                <a:solidFill>
                  <a:srgbClr val="374151"/>
                </a:solidFill>
              </a:rPr>
              <a:t>oder</a:t>
            </a:r>
            <a:r>
              <a:rPr lang="en-US" sz="1600" dirty="0">
                <a:solidFill>
                  <a:srgbClr val="374151"/>
                </a:solidFill>
              </a:rPr>
              <a:t> Timing </a:t>
            </a:r>
            <a:r>
              <a:rPr lang="en-US" sz="1600" dirty="0" err="1">
                <a:solidFill>
                  <a:srgbClr val="374151"/>
                </a:solidFill>
              </a:rPr>
              <a:t>unstimmig</a:t>
            </a:r>
            <a:r>
              <a:rPr lang="en-US" sz="1600" dirty="0">
                <a:solidFill>
                  <a:srgbClr val="374151"/>
                </a:solidFill>
              </a:rPr>
              <a:t>?</a:t>
            </a:r>
            <a:endParaRPr lang="en-US" sz="1600"/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Wird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eine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ungewöhnliche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Handlung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verlangt</a:t>
            </a:r>
            <a:r>
              <a:rPr lang="en-US" sz="1600" dirty="0">
                <a:solidFill>
                  <a:srgbClr val="374151"/>
                </a:solidFill>
              </a:rPr>
              <a:t>?</a:t>
            </a:r>
            <a:endParaRPr lang="en-US" sz="1600"/>
          </a:p>
        </p:txBody>
      </p:sp>
      <p:sp>
        <p:nvSpPr>
          <p:cNvPr id="14" name="Shape 12"/>
          <p:cNvSpPr/>
          <p:nvPr/>
        </p:nvSpPr>
        <p:spPr>
          <a:xfrm>
            <a:off x="5532120" y="1389888"/>
            <a:ext cx="5532120" cy="4526280"/>
          </a:xfrm>
          <a:prstGeom prst="roundRect">
            <a:avLst>
              <a:gd name="adj" fmla="val 4040"/>
            </a:avLst>
          </a:prstGeom>
          <a:solidFill>
            <a:srgbClr val="FFFFFF"/>
          </a:solidFill>
          <a:ln w="8890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</p:sp>
      <p:pic>
        <p:nvPicPr>
          <p:cNvPr id="15" name="Image 0" descr="/mnt/data/22c4a1b8f7.png"/>
          <p:cNvPicPr>
            <a:picLocks noChangeAspect="1"/>
          </p:cNvPicPr>
          <p:nvPr/>
        </p:nvPicPr>
        <p:blipFill>
          <a:blip r:embed="rId3"/>
          <a:srcRect l="9044" r="9044"/>
          <a:stretch/>
        </p:blipFill>
        <p:spPr>
          <a:xfrm>
            <a:off x="5596128" y="1453896"/>
            <a:ext cx="5404104" cy="4398264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4D277">
              <a:alpha val="8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4D277">
              <a:alpha val="82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525780"/>
            <a:ext cx="1353312" cy="310896"/>
          </a:xfrm>
          <a:prstGeom prst="roundRect">
            <a:avLst>
              <a:gd name="adj" fmla="val 2647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580644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FAKE NEWS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77240" y="749808"/>
            <a:ext cx="77358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Fake News: Teilen ist auch Handeln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157276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374151"/>
                </a:solidFill>
              </a:rPr>
              <a:t>Die wichtigste Frage lautet: Wem nützt diese Nachricht?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04672" y="2066544"/>
            <a:ext cx="288036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1248" y="1417320"/>
            <a:ext cx="5212080" cy="4526280"/>
          </a:xfrm>
          <a:prstGeom prst="roundRect">
            <a:avLst>
              <a:gd name="adj" fmla="val 4040"/>
            </a:avLst>
          </a:prstGeom>
          <a:solidFill>
            <a:srgbClr val="FFFFFF"/>
          </a:solidFill>
          <a:ln w="8890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</p:sp>
      <p:pic>
        <p:nvPicPr>
          <p:cNvPr id="11" name="Image 0" descr="/mnt/data/d8b109909e.png"/>
          <p:cNvPicPr>
            <a:picLocks noChangeAspect="1"/>
          </p:cNvPicPr>
          <p:nvPr/>
        </p:nvPicPr>
        <p:blipFill>
          <a:blip r:embed="rId3"/>
          <a:srcRect l="11469" r="11469"/>
          <a:stretch/>
        </p:blipFill>
        <p:spPr>
          <a:xfrm>
            <a:off x="905256" y="1481328"/>
            <a:ext cx="5084064" cy="4398264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6400800" y="1828800"/>
            <a:ext cx="4663440" cy="3456432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565392" y="1993392"/>
            <a:ext cx="164592" cy="3127248"/>
          </a:xfrm>
          <a:prstGeom prst="roundRect">
            <a:avLst>
              <a:gd name="adj" fmla="val 44444"/>
            </a:avLst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839712" y="2057400"/>
            <a:ext cx="40416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11827"/>
                </a:solidFill>
              </a:rPr>
              <a:t>3-Quellen-Regel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839712" y="2514600"/>
            <a:ext cx="4041648" cy="2560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rgbClr val="374151"/>
                </a:solidFill>
              </a:rPr>
              <a:t>Gibt</a:t>
            </a:r>
            <a:r>
              <a:rPr lang="en-US" sz="1600" dirty="0">
                <a:solidFill>
                  <a:srgbClr val="374151"/>
                </a:solidFill>
              </a:rPr>
              <a:t> es </a:t>
            </a:r>
            <a:r>
              <a:rPr lang="en-US" sz="1600" dirty="0" err="1">
                <a:solidFill>
                  <a:srgbClr val="374151"/>
                </a:solidFill>
              </a:rPr>
              <a:t>eine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offizielle</a:t>
            </a:r>
            <a:r>
              <a:rPr lang="en-US" sz="1600" dirty="0">
                <a:solidFill>
                  <a:srgbClr val="374151"/>
                </a:solidFill>
              </a:rPr>
              <a:t> Quelle?</a:t>
            </a:r>
            <a:endParaRPr lang="en-US" sz="1600"/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Berichten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mehrere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seriöse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Stellen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darüber</a:t>
            </a:r>
            <a:r>
              <a:rPr lang="en-US" sz="1600" dirty="0">
                <a:solidFill>
                  <a:srgbClr val="374151"/>
                </a:solidFill>
              </a:rPr>
              <a:t>?</a:t>
            </a:r>
            <a:endParaRPr lang="en-US" sz="1600"/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Ist</a:t>
            </a:r>
            <a:r>
              <a:rPr lang="en-US" sz="1600" dirty="0">
                <a:solidFill>
                  <a:srgbClr val="374151"/>
                </a:solidFill>
              </a:rPr>
              <a:t> das Bild </a:t>
            </a:r>
            <a:r>
              <a:rPr lang="en-US" sz="1600" dirty="0" err="1">
                <a:solidFill>
                  <a:srgbClr val="374151"/>
                </a:solidFill>
              </a:rPr>
              <a:t>oder</a:t>
            </a:r>
            <a:r>
              <a:rPr lang="en-US" sz="1600" dirty="0">
                <a:solidFill>
                  <a:srgbClr val="374151"/>
                </a:solidFill>
              </a:rPr>
              <a:t> Video </a:t>
            </a:r>
            <a:r>
              <a:rPr lang="en-US" sz="1600" dirty="0" err="1">
                <a:solidFill>
                  <a:srgbClr val="374151"/>
                </a:solidFill>
              </a:rPr>
              <a:t>wirklich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mit</a:t>
            </a:r>
            <a:r>
              <a:rPr lang="en-US" sz="1600" dirty="0">
                <a:solidFill>
                  <a:srgbClr val="374151"/>
                </a:solidFill>
              </a:rPr>
              <a:t> dem </a:t>
            </a:r>
            <a:r>
              <a:rPr lang="en-US" sz="1600" dirty="0" err="1">
                <a:solidFill>
                  <a:srgbClr val="374151"/>
                </a:solidFill>
              </a:rPr>
              <a:t>Ereignis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verbunden</a:t>
            </a:r>
            <a:r>
              <a:rPr lang="en-US" sz="1600" dirty="0">
                <a:solidFill>
                  <a:srgbClr val="374151"/>
                </a:solidFill>
              </a:rPr>
              <a:t>?</a:t>
            </a:r>
            <a:endParaRPr lang="en-US" sz="1600"/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Würde</a:t>
            </a:r>
            <a:r>
              <a:rPr lang="en-US" sz="1600" dirty="0">
                <a:solidFill>
                  <a:srgbClr val="374151"/>
                </a:solidFill>
              </a:rPr>
              <a:t> ich es </a:t>
            </a:r>
            <a:r>
              <a:rPr lang="en-US" sz="1600" dirty="0" err="1">
                <a:solidFill>
                  <a:srgbClr val="374151"/>
                </a:solidFill>
              </a:rPr>
              <a:t>auch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teilen</a:t>
            </a:r>
            <a:r>
              <a:rPr lang="en-US" sz="1600" dirty="0">
                <a:solidFill>
                  <a:srgbClr val="374151"/>
                </a:solidFill>
              </a:rPr>
              <a:t>, </a:t>
            </a:r>
            <a:r>
              <a:rPr lang="en-US" sz="1600" dirty="0" err="1">
                <a:solidFill>
                  <a:srgbClr val="374151"/>
                </a:solidFill>
              </a:rPr>
              <a:t>wenn</a:t>
            </a:r>
            <a:r>
              <a:rPr lang="en-US" sz="1600" dirty="0">
                <a:solidFill>
                  <a:srgbClr val="374151"/>
                </a:solidFill>
              </a:rPr>
              <a:t> es </a:t>
            </a:r>
            <a:r>
              <a:rPr lang="en-US" sz="1600" dirty="0" err="1">
                <a:solidFill>
                  <a:srgbClr val="374151"/>
                </a:solidFill>
              </a:rPr>
              <a:t>meiner</a:t>
            </a:r>
            <a:r>
              <a:rPr lang="en-US" sz="1600" dirty="0">
                <a:solidFill>
                  <a:srgbClr val="374151"/>
                </a:solidFill>
              </a:rPr>
              <a:t> Meinung </a:t>
            </a:r>
            <a:r>
              <a:rPr lang="en-US" sz="1600" dirty="0" err="1">
                <a:solidFill>
                  <a:srgbClr val="374151"/>
                </a:solidFill>
              </a:rPr>
              <a:t>widerspricht</a:t>
            </a:r>
            <a:r>
              <a:rPr lang="en-US" sz="1600" dirty="0">
                <a:solidFill>
                  <a:srgbClr val="374151"/>
                </a:solidFill>
              </a:rPr>
              <a:t>?</a:t>
            </a:r>
            <a:endParaRPr lang="en-US" sz="160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4D277">
              <a:alpha val="7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525780"/>
            <a:ext cx="1353312" cy="310896"/>
          </a:xfrm>
          <a:prstGeom prst="roundRect">
            <a:avLst>
              <a:gd name="adj" fmla="val 2647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580644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METHODE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77240" y="749808"/>
            <a:ext cx="77358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Die STOPP-Regel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157276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374151"/>
                </a:solidFill>
              </a:rPr>
              <a:t>Eine einfache Routine für Büro, Teams, Outlook und Social Media.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04672" y="2066544"/>
            <a:ext cx="288036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1248" y="2084832"/>
            <a:ext cx="1188720" cy="1188720"/>
          </a:xfrm>
          <a:prstGeom prst="ellipse">
            <a:avLst/>
          </a:prstGeom>
          <a:solidFill>
            <a:srgbClr val="F4D277"/>
          </a:solidFill>
          <a:ln w="10160">
            <a:solidFill>
              <a:srgbClr val="F4D27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" y="2340864"/>
            <a:ext cx="1188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11827"/>
                </a:solidFill>
              </a:rPr>
              <a:t>S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502920" y="3502152"/>
            <a:ext cx="18745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11827"/>
                </a:solidFill>
              </a:rPr>
              <a:t>Steht die Quelle fest?</a:t>
            </a:r>
            <a:endParaRPr lang="en-US" sz="1280" dirty="0"/>
          </a:p>
        </p:txBody>
      </p:sp>
      <p:sp>
        <p:nvSpPr>
          <p:cNvPr id="13" name="Shape 11"/>
          <p:cNvSpPr/>
          <p:nvPr/>
        </p:nvSpPr>
        <p:spPr>
          <a:xfrm>
            <a:off x="3081528" y="2084832"/>
            <a:ext cx="1188720" cy="1188720"/>
          </a:xfrm>
          <a:prstGeom prst="ellipse">
            <a:avLst/>
          </a:prstGeom>
          <a:solidFill>
            <a:srgbClr val="111827"/>
          </a:solidFill>
          <a:ln w="10160">
            <a:solidFill>
              <a:srgbClr val="11182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081528" y="2340864"/>
            <a:ext cx="1188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T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2743200" y="3502152"/>
            <a:ext cx="18745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11827"/>
                </a:solidFill>
              </a:rPr>
              <a:t>Treibt mich jemand zur Eile?</a:t>
            </a:r>
            <a:endParaRPr lang="en-US" sz="1280" dirty="0"/>
          </a:p>
        </p:txBody>
      </p:sp>
      <p:sp>
        <p:nvSpPr>
          <p:cNvPr id="16" name="Shape 14"/>
          <p:cNvSpPr/>
          <p:nvPr/>
        </p:nvSpPr>
        <p:spPr>
          <a:xfrm>
            <a:off x="5321808" y="2084832"/>
            <a:ext cx="1188720" cy="1188720"/>
          </a:xfrm>
          <a:prstGeom prst="ellipse">
            <a:avLst/>
          </a:prstGeom>
          <a:solidFill>
            <a:srgbClr val="F4D277"/>
          </a:solidFill>
          <a:ln w="10160">
            <a:solidFill>
              <a:srgbClr val="F4D27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21808" y="2340864"/>
            <a:ext cx="1188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11827"/>
                </a:solidFill>
              </a:rPr>
              <a:t>O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4983480" y="3502152"/>
            <a:ext cx="18745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11827"/>
                </a:solidFill>
              </a:rPr>
              <a:t>Öffne ich einen verdächtigen Link?</a:t>
            </a:r>
            <a:endParaRPr lang="en-US" sz="1280" dirty="0"/>
          </a:p>
        </p:txBody>
      </p:sp>
      <p:sp>
        <p:nvSpPr>
          <p:cNvPr id="19" name="Shape 17"/>
          <p:cNvSpPr/>
          <p:nvPr/>
        </p:nvSpPr>
        <p:spPr>
          <a:xfrm>
            <a:off x="7562088" y="2084832"/>
            <a:ext cx="1188720" cy="1188720"/>
          </a:xfrm>
          <a:prstGeom prst="ellipse">
            <a:avLst/>
          </a:prstGeom>
          <a:solidFill>
            <a:srgbClr val="111827"/>
          </a:solidFill>
          <a:ln w="10160">
            <a:solidFill>
              <a:srgbClr val="11182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562088" y="2340864"/>
            <a:ext cx="1188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P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7223760" y="3502152"/>
            <a:ext cx="18745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11827"/>
                </a:solidFill>
              </a:rPr>
              <a:t>Prüfe ich über einen zweiten Kanal?</a:t>
            </a:r>
            <a:endParaRPr lang="en-US" sz="1280" dirty="0"/>
          </a:p>
        </p:txBody>
      </p:sp>
      <p:sp>
        <p:nvSpPr>
          <p:cNvPr id="22" name="Shape 20"/>
          <p:cNvSpPr/>
          <p:nvPr/>
        </p:nvSpPr>
        <p:spPr>
          <a:xfrm>
            <a:off x="9802368" y="2084832"/>
            <a:ext cx="1188720" cy="1188720"/>
          </a:xfrm>
          <a:prstGeom prst="ellipse">
            <a:avLst/>
          </a:prstGeom>
          <a:solidFill>
            <a:srgbClr val="F4D277"/>
          </a:solidFill>
          <a:ln w="10160">
            <a:solidFill>
              <a:srgbClr val="F4D27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802368" y="2340864"/>
            <a:ext cx="1188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11827"/>
                </a:solidFill>
              </a:rPr>
              <a:t>P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9464040" y="3502152"/>
            <a:ext cx="18745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11827"/>
                </a:solidFill>
              </a:rPr>
              <a:t>Persönliche Daten betroffen?</a:t>
            </a:r>
            <a:endParaRPr lang="en-US" sz="1280" dirty="0"/>
          </a:p>
        </p:txBody>
      </p:sp>
      <p:sp>
        <p:nvSpPr>
          <p:cNvPr id="25" name="Text 23"/>
          <p:cNvSpPr/>
          <p:nvPr/>
        </p:nvSpPr>
        <p:spPr>
          <a:xfrm>
            <a:off x="1143000" y="5074920"/>
            <a:ext cx="98938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11827"/>
                </a:solidFill>
              </a:rPr>
              <a:t>Wenn eine Antwort unklar ist: nicht klicken, nicht teilen, nachfragen.</a:t>
            </a:r>
            <a:endParaRPr lang="en-US" sz="2000" dirty="0"/>
          </a:p>
        </p:txBody>
      </p:sp>
      <p:sp>
        <p:nvSpPr>
          <p:cNvPr id="2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164592"/>
            <a:ext cx="2423160" cy="2423160"/>
          </a:xfrm>
          <a:prstGeom prst="ellipse">
            <a:avLst/>
          </a:prstGeom>
          <a:solidFill>
            <a:srgbClr val="F4D277">
              <a:alpha val="88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10928" y="3913632"/>
            <a:ext cx="1664208" cy="1664208"/>
          </a:xfrm>
          <a:prstGeom prst="ellipse">
            <a:avLst/>
          </a:prstGeom>
          <a:solidFill>
            <a:srgbClr val="FFE6A3">
              <a:alpha val="65000"/>
            </a:srgbClr>
          </a:solidFill>
          <a:ln w="12700">
            <a:solidFill>
              <a:srgbClr val="FFE6A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4709160"/>
            <a:ext cx="1234440" cy="1234440"/>
          </a:xfrm>
          <a:prstGeom prst="ellipse">
            <a:avLst/>
          </a:prstGeom>
          <a:solidFill>
            <a:srgbClr val="F4D277">
              <a:alpha val="82000"/>
            </a:srgbClr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4672" y="525780"/>
            <a:ext cx="1353312" cy="310896"/>
          </a:xfrm>
          <a:prstGeom prst="roundRect">
            <a:avLst>
              <a:gd name="adj" fmla="val 26471"/>
            </a:avLst>
          </a:prstGeom>
          <a:solidFill>
            <a:srgbClr val="111827"/>
          </a:solidFill>
          <a:ln w="12700">
            <a:solidFill>
              <a:srgbClr val="111827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580644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</a:rPr>
              <a:t>ÜBUNG 1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77240" y="749808"/>
            <a:ext cx="77358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Szenario: Die angebliche Microsoft-Mail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157276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374151"/>
                </a:solidFill>
              </a:rPr>
              <a:t>Aufgabe: Markieren Sie mindestens drei Warnsignale.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04672" y="2066544"/>
            <a:ext cx="2880360" cy="0"/>
          </a:xfrm>
          <a:prstGeom prst="line">
            <a:avLst/>
          </a:prstGeom>
          <a:noFill/>
          <a:ln w="12700">
            <a:solidFill>
              <a:srgbClr val="11182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68680" y="1965960"/>
            <a:ext cx="5833872" cy="3090672"/>
          </a:xfrm>
          <a:prstGeom prst="roundRect">
            <a:avLst>
              <a:gd name="adj" fmla="val 5325"/>
            </a:avLst>
          </a:prstGeom>
          <a:solidFill>
            <a:srgbClr val="FFF7ED"/>
          </a:solidFill>
          <a:ln w="10160">
            <a:solidFill>
              <a:srgbClr val="FDBA7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43000" y="2267712"/>
            <a:ext cx="5285232" cy="2542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</a:rPr>
              <a:t>Betreff: Ihr Microsoft 365 Konto wird heute deaktiviert</a:t>
            </a:r>
            <a:endParaRPr lang="en-US" sz="1400" i="1" dirty="0"/>
          </a:p>
          <a:p>
            <a:pPr marL="0" indent="0">
              <a:buNone/>
            </a:pPr>
            <a:endParaRPr lang="en-US" sz="1400" i="1" dirty="0"/>
          </a:p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</a:rPr>
              <a:t>Sehr geehrte Kundin, sehr geehrter Kunde,</a:t>
            </a:r>
            <a:endParaRPr lang="en-US" sz="1400" i="1" dirty="0"/>
          </a:p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</a:rPr>
              <a:t>aufgrund neuer Sicherheitsrichtlinien muss Ihr Konto innerhalb von 2 Stunden bestätigt werden.</a:t>
            </a:r>
            <a:endParaRPr lang="en-US" sz="1400" i="1" dirty="0"/>
          </a:p>
          <a:p>
            <a:pPr marL="0" indent="0">
              <a:buNone/>
            </a:pPr>
            <a:endParaRPr lang="en-US" sz="1400" i="1" dirty="0"/>
          </a:p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</a:rPr>
              <a:t>Link: microsoft-sicherheit-login.com</a:t>
            </a:r>
            <a:endParaRPr lang="en-US" sz="1400" i="1" dirty="0"/>
          </a:p>
          <a:p>
            <a:pPr marL="0" indent="0">
              <a:buNone/>
            </a:pPr>
            <a:endParaRPr lang="en-US" sz="1400" i="1" dirty="0"/>
          </a:p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</a:rPr>
              <a:t>Andernfalls wird Ihr Zugriff dauerhaft gesperrt.</a:t>
            </a:r>
            <a:endParaRPr lang="en-US" sz="1400" i="1" dirty="0"/>
          </a:p>
        </p:txBody>
      </p:sp>
      <p:sp>
        <p:nvSpPr>
          <p:cNvPr id="12" name="Shape 10"/>
          <p:cNvSpPr/>
          <p:nvPr/>
        </p:nvSpPr>
        <p:spPr>
          <a:xfrm>
            <a:off x="7095744" y="1920240"/>
            <a:ext cx="4005072" cy="3090672"/>
          </a:xfrm>
          <a:prstGeom prst="roundRect">
            <a:avLst>
              <a:gd name="adj" fmla="val 5325"/>
            </a:avLst>
          </a:prstGeom>
          <a:solidFill>
            <a:srgbClr val="FFFFFF"/>
          </a:solidFill>
          <a:ln w="10795">
            <a:solidFill>
              <a:srgbClr val="E5E7EB"/>
            </a:solidFill>
            <a:prstDash val="solid"/>
          </a:ln>
          <a:effectLst>
            <a:outerShdw blurRad="25400" dist="12700" dir="27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260336" y="2084832"/>
            <a:ext cx="164592" cy="2761488"/>
          </a:xfrm>
          <a:prstGeom prst="roundRect">
            <a:avLst>
              <a:gd name="adj" fmla="val 44444"/>
            </a:avLst>
          </a:prstGeom>
          <a:solidFill>
            <a:srgbClr val="F4D277"/>
          </a:solidFill>
          <a:ln w="12700">
            <a:solidFill>
              <a:srgbClr val="F4D277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534656" y="2148840"/>
            <a:ext cx="3383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111827"/>
                </a:solidFill>
              </a:rPr>
              <a:t>Arbeitsauftrag</a:t>
            </a:r>
            <a:endParaRPr lang="en-US" sz="2000" dirty="0" err="1"/>
          </a:p>
        </p:txBody>
      </p:sp>
      <p:sp>
        <p:nvSpPr>
          <p:cNvPr id="15" name="Text 13"/>
          <p:cNvSpPr/>
          <p:nvPr/>
        </p:nvSpPr>
        <p:spPr>
          <a:xfrm>
            <a:off x="7534656" y="2606040"/>
            <a:ext cx="3383280" cy="2194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r>
              <a:rPr lang="en-US" sz="1600" dirty="0">
                <a:solidFill>
                  <a:srgbClr val="374151"/>
                </a:solidFill>
              </a:rPr>
              <a:t>Was </a:t>
            </a:r>
            <a:r>
              <a:rPr lang="en-US" sz="1600" dirty="0" err="1">
                <a:solidFill>
                  <a:srgbClr val="374151"/>
                </a:solidFill>
              </a:rPr>
              <a:t>ist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verdächtig</a:t>
            </a:r>
            <a:r>
              <a:rPr lang="en-US" sz="1600" dirty="0">
                <a:solidFill>
                  <a:srgbClr val="374151"/>
                </a:solidFill>
              </a:rPr>
              <a:t>?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374151"/>
                </a:solidFill>
              </a:rPr>
              <a:t>Welche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Daten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wären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gefährdet</a:t>
            </a:r>
            <a:r>
              <a:rPr lang="en-US" sz="1600" dirty="0">
                <a:solidFill>
                  <a:srgbClr val="374151"/>
                </a:solidFill>
              </a:rPr>
              <a:t>?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 Was </a:t>
            </a:r>
            <a:r>
              <a:rPr lang="en-US" sz="1600" dirty="0" err="1">
                <a:solidFill>
                  <a:srgbClr val="374151"/>
                </a:solidFill>
              </a:rPr>
              <a:t>ist</a:t>
            </a:r>
            <a:r>
              <a:rPr lang="en-US" sz="1600" dirty="0">
                <a:solidFill>
                  <a:srgbClr val="374151"/>
                </a:solidFill>
              </a:rPr>
              <a:t> die </a:t>
            </a:r>
            <a:r>
              <a:rPr lang="en-US" sz="1600" dirty="0" err="1">
                <a:solidFill>
                  <a:srgbClr val="374151"/>
                </a:solidFill>
              </a:rPr>
              <a:t>sichere</a:t>
            </a:r>
            <a:r>
              <a:rPr lang="en-US" sz="1600" dirty="0">
                <a:solidFill>
                  <a:srgbClr val="374151"/>
                </a:solidFill>
              </a:rPr>
              <a:t> </a:t>
            </a:r>
            <a:r>
              <a:rPr lang="en-US" sz="1600" dirty="0" err="1">
                <a:solidFill>
                  <a:srgbClr val="374151"/>
                </a:solidFill>
              </a:rPr>
              <a:t>Reaktion</a:t>
            </a:r>
            <a:r>
              <a:rPr lang="en-US" sz="1600" dirty="0">
                <a:solidFill>
                  <a:srgbClr val="374151"/>
                </a:solidFill>
              </a:rPr>
              <a:t>?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74151"/>
                </a:solidFill>
              </a:rPr>
              <a:t>Wie </a:t>
            </a:r>
            <a:r>
              <a:rPr lang="en-US" sz="1600" dirty="0" err="1">
                <a:solidFill>
                  <a:srgbClr val="374151"/>
                </a:solidFill>
              </a:rPr>
              <a:t>würden</a:t>
            </a:r>
            <a:r>
              <a:rPr lang="en-US" sz="1600" dirty="0">
                <a:solidFill>
                  <a:srgbClr val="374151"/>
                </a:solidFill>
              </a:rPr>
              <a:t> Sie das </a:t>
            </a:r>
            <a:r>
              <a:rPr lang="en-US" sz="1600" dirty="0" err="1">
                <a:solidFill>
                  <a:srgbClr val="374151"/>
                </a:solidFill>
              </a:rPr>
              <a:t>im</a:t>
            </a:r>
            <a:r>
              <a:rPr lang="en-US" sz="1600" dirty="0">
                <a:solidFill>
                  <a:srgbClr val="374151"/>
                </a:solidFill>
              </a:rPr>
              <a:t> Team </a:t>
            </a:r>
            <a:r>
              <a:rPr lang="en-US" sz="1600" dirty="0" err="1">
                <a:solidFill>
                  <a:srgbClr val="374151"/>
                </a:solidFill>
              </a:rPr>
              <a:t>melden</a:t>
            </a:r>
            <a:r>
              <a:rPr lang="en-US" sz="1600" dirty="0">
                <a:solidFill>
                  <a:srgbClr val="374151"/>
                </a:solidFill>
              </a:rPr>
              <a:t>?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84864" y="638251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80">
                <a:solidFill>
                  <a:srgbClr val="4B556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15</Slides>
  <Notes>15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6" baseType="lpstr"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Andrea Kutschan Training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Echt oder manipuliert?</dc:title>
  <dc:subject>Echt oder manipuliert? Deepfakes, Phishing und Fake News erkennen</dc:subject>
  <dc:creator>Andrea Kutschan</dc:creator>
  <cp:lastModifiedBy>Andrea Kutschan</cp:lastModifiedBy>
  <cp:revision>123</cp:revision>
  <dcterms:created xsi:type="dcterms:W3CDTF">2026-07-28T11:21:32Z</dcterms:created>
  <dcterms:modified xsi:type="dcterms:W3CDTF">2026-07-29T09:38:02Z</dcterms:modified>
</cp:coreProperties>
</file>